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B7C98B-B7DD-4502-8019-D03177332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F4D736-36BB-42DA-8AC1-EC9C73B188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377CD2-BF7C-4CA2-9571-EAAFDD431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F9B9C6-D70C-4D7B-A454-DC1C8A823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EF07B2-746C-473F-8181-622620CD2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530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BC62B8-71A5-4A38-91FB-7E4C9C509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FB1BED-3C8E-4A3A-83D8-DDEFAE5FA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1B7CD0-D3CC-4B1A-A238-026C67E3B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8C5AA7-A0DE-4FBF-BDC2-A3CDFB257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9289C8-DA7B-44C6-A6B9-FFA95E49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838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2FDAB75-83A3-4955-86F8-E5144D5DC8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A627569-E8CC-48DC-A727-20D14A2DB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36E98E-7411-4451-ACED-CA3423527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B4FBFA-D151-4AC1-831B-9BCE9A4FE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9D8594-527A-4AA6-8EC0-ED904ED41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639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7AC1A1-00F0-4EEB-98EE-45777686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B9DEC8-9452-429D-AF58-BBF7B3C07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DA6629-5C9A-4F59-891B-34709EC70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40989C-006D-4B13-B2C0-8A1986479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6A9F65-C931-4AFB-BB06-D91C52DA5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606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654953-5CFB-4C85-91F8-A0E7852D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A5D606-493F-4614-8795-77E84F2AC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16D063-1508-4F50-9FB5-F8C4387E2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69C6C2-09BE-4E1E-A9B4-1B49FABF9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009ADD-111B-4473-99CA-4B7E1D93F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650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5AA952-BBB9-4453-8194-334FAA183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691DF8-6EC4-47E7-8E6A-C4AD179E60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0E78192-B2F3-4B3C-B6C8-99C532622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DC4BAAA-12EF-4B03-A622-D78D1DC9A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37F031-ECA2-46E8-8CD1-B3C54FBA4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3CB2C1-BE4E-45B2-B78A-193CE58F1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389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4EB4A4-A739-44D1-B086-63B6AAE4E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9ED916-CBAD-42B3-AF2E-F5E0CE9C5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568C2C-BA28-446D-AFCF-8C42FA95C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A97490-BE0C-4B0C-BA25-BF14DE1284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0C26921-6F32-4205-A1D8-766C0AC2D7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738D801-8B74-4F1A-8B2D-13845EB86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E0386EE-66C2-40B3-96AF-EA810671C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BD9D25A-4EA8-4510-9E00-B1662655F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42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F64600-2E73-4590-9F7F-FCA23E202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143C64C-158A-444B-913F-33AA7ADD3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2756155-7F6F-459F-BAEA-3EAF501FA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6B5192C-0E45-4776-BEC6-5644DFB7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178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7672A05-977B-4EFF-950D-A4FE05F58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28E9F1E-BF4C-4D9C-A5F6-BA2182F23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18E7618-B4FE-4F2F-87FB-244243295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620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1C83A3-1F16-4103-A367-CDA11CB94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F428AA-E8DC-40C2-BD07-E850E8BD9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5AE35A-34B9-43F0-AB70-D815A0E9E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709853D-BC47-49C7-A686-C54929838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3733B5-7FD1-4A42-A62E-0B7BD987A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FABAA4-2612-4859-A8F5-15A2E1BFD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749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3B127F-01BE-4F58-BC9B-9DEF4746C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6F76E12-65BC-4E57-955C-5AEBEC45E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809CAF-FA8E-455D-B98B-22DB710FC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3F9887-9C94-4C38-A959-2529FDB05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106735-7D07-4AA2-802A-098430B45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FCBF3E-F321-4234-9D26-32520A8FD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2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5E26278-8506-42EE-9A27-AE4272D24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129501-85CB-48B8-B15F-BEBCD7149E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FFDCE5-5D92-4709-85F5-CC5F3B7F4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4B0B8-4D4A-49E9-8CDF-D948564323F6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A3E518-EBC7-4AB2-AF59-DB6BAA5223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CDD0D5-9AFB-4B8D-AAAE-22F7248F9E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15695-A473-4A14-8878-A41A77706B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9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5986A5-80C4-4590-95E7-3B7D30D30B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实验十二 实验报告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C0A775A-3C9F-4065-837F-9FDCA042E6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201900161140 </a:t>
            </a:r>
            <a:r>
              <a:rPr lang="zh-CN" altLang="en-US" dirty="0"/>
              <a:t>张文浩</a:t>
            </a:r>
            <a:endParaRPr lang="en-US" altLang="zh-CN" dirty="0"/>
          </a:p>
          <a:p>
            <a:r>
              <a:rPr lang="zh-CN" altLang="en-US" dirty="0"/>
              <a:t>班级：人工智能</a:t>
            </a:r>
            <a:endParaRPr lang="en-US" altLang="zh-CN" dirty="0"/>
          </a:p>
          <a:p>
            <a:r>
              <a:rPr lang="zh-CN" altLang="en-US" dirty="0"/>
              <a:t>实验日期：</a:t>
            </a:r>
            <a:r>
              <a:rPr lang="en-US" altLang="zh-CN" dirty="0"/>
              <a:t>2021.12.24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1942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849CA-FA4D-4216-835F-443CE43C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尝试五</a:t>
            </a:r>
            <a:r>
              <a:rPr lang="zh-CN" altLang="en-US" sz="2800" dirty="0"/>
              <a:t>（对尝试四的探索性改进，</a:t>
            </a:r>
            <a:r>
              <a:rPr lang="zh-CN" altLang="en-US" sz="2800" dirty="0">
                <a:highlight>
                  <a:srgbClr val="FFFF00"/>
                </a:highlight>
              </a:rPr>
              <a:t>不具有实用性</a:t>
            </a:r>
            <a:r>
              <a:rPr lang="zh-CN" altLang="en-US" sz="2800" dirty="0"/>
              <a:t>）</a:t>
            </a:r>
            <a:r>
              <a:rPr lang="zh-CN" altLang="en-US" dirty="0"/>
              <a:t>：</a:t>
            </a:r>
          </a:p>
        </p:txBody>
      </p:sp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BAB58AB6-12C1-498C-A6FE-344151A5245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3341" y="1353186"/>
            <a:ext cx="7888659" cy="4438649"/>
          </a:xfr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623FFD0-9B38-4060-BF32-F177CAC3F3D8}"/>
              </a:ext>
            </a:extLst>
          </p:cNvPr>
          <p:cNvSpPr txBox="1">
            <a:spLocks/>
          </p:cNvSpPr>
          <p:nvPr/>
        </p:nvSpPr>
        <p:spPr>
          <a:xfrm>
            <a:off x="706120" y="1522096"/>
            <a:ext cx="3256280" cy="4848859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</a:pPr>
            <a:r>
              <a:rPr lang="zh-CN" altLang="en-US" dirty="0"/>
              <a:t>结果跟我想象中的差不多，在</a:t>
            </a:r>
            <a:r>
              <a:rPr lang="zh-CN" altLang="en-US" dirty="0">
                <a:highlight>
                  <a:srgbClr val="FFFF00"/>
                </a:highlight>
              </a:rPr>
              <a:t>短时间内</a:t>
            </a:r>
            <a:r>
              <a:rPr lang="zh-CN" altLang="en-US" dirty="0"/>
              <a:t>，匹配</a:t>
            </a:r>
            <a:r>
              <a:rPr lang="zh-CN" altLang="en-US" dirty="0">
                <a:highlight>
                  <a:srgbClr val="FFFF00"/>
                </a:highlight>
              </a:rPr>
              <a:t>效果非常好</a:t>
            </a:r>
            <a:r>
              <a:rPr lang="zh-CN" altLang="en-US" dirty="0"/>
              <a:t>，无论怎么变换都能很好地跟踪，但是时间的增加，</a:t>
            </a:r>
            <a:r>
              <a:rPr lang="zh-CN" altLang="en-US" dirty="0">
                <a:highlight>
                  <a:srgbClr val="FFFF00"/>
                </a:highlight>
              </a:rPr>
              <a:t>误差不断积累，得到的目标矩形框的误差越来越大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70000"/>
              </a:lnSpc>
            </a:pPr>
            <a:r>
              <a:rPr lang="zh-CN" altLang="en-US" dirty="0"/>
              <a:t>同时注意到，由于不用每次都检测模板图像中的角点，计算速度又有了一个很明显的提升，</a:t>
            </a:r>
            <a:r>
              <a:rPr lang="zh-CN" altLang="en-US" dirty="0">
                <a:highlight>
                  <a:srgbClr val="FFFF00"/>
                </a:highlight>
              </a:rPr>
              <a:t>帧率达到了</a:t>
            </a:r>
            <a:r>
              <a:rPr lang="en-US" altLang="zh-CN" dirty="0">
                <a:highlight>
                  <a:srgbClr val="FFFF00"/>
                </a:highlight>
              </a:rPr>
              <a:t>90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3F0E585-F4D9-4681-9247-59F4B75C8B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402" y="6033066"/>
            <a:ext cx="4086795" cy="49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79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6C4559-6DB0-4F18-9786-DB4895839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45AF15-7BFB-4880-A3B8-6FABF3672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080" y="1368424"/>
            <a:ext cx="11678920" cy="5489576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本次试验中我进行了五种尝试</a:t>
            </a:r>
            <a:endParaRPr lang="en-US" altLang="zh-CN" dirty="0"/>
          </a:p>
          <a:p>
            <a:pPr lvl="1"/>
            <a:r>
              <a:rPr lang="zh-CN" altLang="en-US" dirty="0"/>
              <a:t>尝试一：特征点检测</a:t>
            </a:r>
            <a:r>
              <a:rPr lang="en-US" altLang="zh-CN" dirty="0"/>
              <a:t>+</a:t>
            </a:r>
            <a:r>
              <a:rPr lang="zh-CN" altLang="en-US" dirty="0"/>
              <a:t>特征点匹配：</a:t>
            </a:r>
            <a:endParaRPr lang="en-US" altLang="zh-CN" dirty="0"/>
          </a:p>
          <a:p>
            <a:pPr marL="914400" lvl="2" indent="0">
              <a:buNone/>
            </a:pPr>
            <a:r>
              <a:rPr lang="zh-CN" altLang="en-US" dirty="0"/>
              <a:t>效果差，速度慢</a:t>
            </a:r>
            <a:endParaRPr lang="en-US" altLang="zh-CN" dirty="0"/>
          </a:p>
          <a:p>
            <a:pPr lvl="1"/>
            <a:r>
              <a:rPr lang="zh-CN" altLang="en-US" dirty="0"/>
              <a:t>尝试二：对尝试一的改进（匹配对筛选</a:t>
            </a:r>
            <a:r>
              <a:rPr lang="en-US" altLang="zh-CN" dirty="0"/>
              <a:t>+RANSAC</a:t>
            </a:r>
            <a:r>
              <a:rPr lang="zh-CN" altLang="en-US" dirty="0"/>
              <a:t>）</a:t>
            </a:r>
            <a:endParaRPr lang="en-US" altLang="zh-CN" dirty="0"/>
          </a:p>
          <a:p>
            <a:pPr marL="914400" lvl="2" indent="0">
              <a:buNone/>
            </a:pPr>
            <a:r>
              <a:rPr lang="zh-CN" altLang="en-US" dirty="0"/>
              <a:t>效果最好，速度慢</a:t>
            </a:r>
            <a:endParaRPr lang="en-US" altLang="zh-CN" dirty="0"/>
          </a:p>
          <a:p>
            <a:pPr lvl="1"/>
            <a:r>
              <a:rPr lang="zh-CN" altLang="en-US" dirty="0"/>
              <a:t>尝试三：</a:t>
            </a:r>
            <a:r>
              <a:rPr lang="en-US" altLang="zh-CN" dirty="0"/>
              <a:t> sift+</a:t>
            </a:r>
            <a:r>
              <a:rPr lang="zh-CN" altLang="en-US" dirty="0"/>
              <a:t>光流特征跟踪</a:t>
            </a:r>
            <a:endParaRPr lang="en-US" altLang="zh-CN" dirty="0"/>
          </a:p>
          <a:p>
            <a:pPr marL="914400" lvl="2" indent="0">
              <a:buNone/>
            </a:pPr>
            <a:r>
              <a:rPr lang="zh-CN" altLang="en-US" dirty="0"/>
              <a:t>效果一般，速度慢</a:t>
            </a:r>
            <a:endParaRPr lang="en-US" altLang="zh-CN" dirty="0"/>
          </a:p>
          <a:p>
            <a:pPr lvl="1"/>
            <a:r>
              <a:rPr lang="zh-CN" altLang="en-US" dirty="0"/>
              <a:t>尝试四：角点检测</a:t>
            </a:r>
            <a:r>
              <a:rPr lang="en-US" altLang="zh-CN" dirty="0"/>
              <a:t>+</a:t>
            </a:r>
            <a:r>
              <a:rPr lang="zh-CN" altLang="en-US" dirty="0"/>
              <a:t>光流特征跟踪</a:t>
            </a:r>
            <a:endParaRPr lang="en-US" altLang="zh-CN" dirty="0"/>
          </a:p>
          <a:p>
            <a:pPr marL="914400" lvl="2" indent="0">
              <a:buNone/>
            </a:pPr>
            <a:r>
              <a:rPr lang="zh-CN" altLang="en-US" dirty="0"/>
              <a:t>效果较好，速度快</a:t>
            </a:r>
            <a:endParaRPr lang="en-US" altLang="zh-CN" dirty="0"/>
          </a:p>
          <a:p>
            <a:pPr lvl="1"/>
            <a:r>
              <a:rPr lang="zh-CN" altLang="en-US" dirty="0"/>
              <a:t>尝试五：对尝试四的探索性改进，不具有实用性（光流跟踪上一帧而不是模板）</a:t>
            </a:r>
            <a:endParaRPr lang="en-US" altLang="zh-CN" dirty="0"/>
          </a:p>
          <a:p>
            <a:pPr marL="914400" lvl="2" indent="0">
              <a:buNone/>
            </a:pPr>
            <a:r>
              <a:rPr lang="zh-CN" altLang="en-US" dirty="0"/>
              <a:t>短时间内效果非常好，长时间后由于累计误差的存在效果非常差。速度非常快。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642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CA10CF-E4B9-41EC-AA07-FCB347A1A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实验题目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09B342-5EAE-4C3A-AB23-D9B2E3007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57640" cy="633095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实时平面跟踪</a:t>
            </a: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238CFDB-9F44-41F2-9D74-A46FAABCD19F}"/>
              </a:ext>
            </a:extLst>
          </p:cNvPr>
          <p:cNvSpPr txBox="1">
            <a:spLocks/>
          </p:cNvSpPr>
          <p:nvPr/>
        </p:nvSpPr>
        <p:spPr>
          <a:xfrm>
            <a:off x="838200" y="23399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实验要求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744B4032-F691-4707-9AB0-D35C8B64DCE5}"/>
              </a:ext>
            </a:extLst>
          </p:cNvPr>
          <p:cNvSpPr txBox="1">
            <a:spLocks/>
          </p:cNvSpPr>
          <p:nvPr/>
        </p:nvSpPr>
        <p:spPr>
          <a:xfrm>
            <a:off x="838200" y="3435985"/>
            <a:ext cx="9870440" cy="288353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/>
              <a:t>完成一个平面跟踪演示程序：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速度达到实时（</a:t>
            </a:r>
            <a:r>
              <a:rPr lang="en-US" altLang="zh-CN" dirty="0"/>
              <a:t>25</a:t>
            </a:r>
            <a:r>
              <a:rPr lang="zh-CN" altLang="en-US" dirty="0"/>
              <a:t>帧</a:t>
            </a:r>
            <a:r>
              <a:rPr lang="en-US" altLang="zh-CN" dirty="0"/>
              <a:t>/</a:t>
            </a:r>
            <a:r>
              <a:rPr lang="zh-CN" altLang="en-US" dirty="0"/>
              <a:t>秒以上）；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跟踪稳定，不要有明显的错误和抖动；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尝试结合连续特征跟踪（</a:t>
            </a:r>
            <a:r>
              <a:rPr lang="en-US" altLang="zh-CN" dirty="0"/>
              <a:t>KLT</a:t>
            </a:r>
            <a:r>
              <a:rPr lang="zh-CN" altLang="en-US" dirty="0"/>
              <a:t>方法，</a:t>
            </a:r>
            <a:r>
              <a:rPr lang="en-US" altLang="zh-CN" dirty="0"/>
              <a:t>cv::</a:t>
            </a:r>
            <a:r>
              <a:rPr lang="en-US" altLang="zh-CN" dirty="0" err="1"/>
              <a:t>calcOpticalFlowPyrLK</a:t>
            </a:r>
            <a:r>
              <a:rPr lang="zh-CN" altLang="en-US" dirty="0"/>
              <a:t>）改善速度和稳定性；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12</a:t>
            </a:r>
            <a:r>
              <a:rPr lang="zh-CN" altLang="en-US" dirty="0"/>
              <a:t>月</a:t>
            </a:r>
            <a:r>
              <a:rPr lang="en-US" altLang="zh-CN" dirty="0"/>
              <a:t>31</a:t>
            </a:r>
            <a:r>
              <a:rPr lang="zh-CN" altLang="en-US" dirty="0"/>
              <a:t>号前完成，实验报告改用</a:t>
            </a:r>
            <a:r>
              <a:rPr lang="en-US" altLang="zh-CN" dirty="0"/>
              <a:t>ppt</a:t>
            </a:r>
            <a:r>
              <a:rPr lang="zh-CN" altLang="en-US" dirty="0"/>
              <a:t>形式，请详细记录实验过程中遇到的问题及相应的解决方案和结果。</a:t>
            </a:r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6239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169BDC-3D21-4926-B680-FEB7229C3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2510"/>
            <a:ext cx="10515600" cy="4351338"/>
          </a:xfrm>
        </p:spPr>
        <p:txBody>
          <a:bodyPr/>
          <a:lstStyle/>
          <a:p>
            <a:r>
              <a:rPr lang="zh-CN" altLang="en-US" sz="2400" dirty="0"/>
              <a:t>使用</a:t>
            </a:r>
            <a:r>
              <a:rPr lang="en-US" altLang="zh-CN" sz="2400" dirty="0"/>
              <a:t>sift/surf/orb</a:t>
            </a:r>
            <a:r>
              <a:rPr lang="zh-CN" altLang="en-US" sz="2400" dirty="0">
                <a:highlight>
                  <a:srgbClr val="FFFF00"/>
                </a:highlight>
              </a:rPr>
              <a:t>特征点检测</a:t>
            </a:r>
            <a:r>
              <a:rPr lang="zh-CN" altLang="en-US" sz="2400" dirty="0"/>
              <a:t>的方法，将模板图像与实时图像进行</a:t>
            </a:r>
            <a:r>
              <a:rPr lang="zh-CN" altLang="en-US" sz="2400" dirty="0">
                <a:highlight>
                  <a:srgbClr val="FFFF00"/>
                </a:highlight>
              </a:rPr>
              <a:t>特征匹配</a:t>
            </a:r>
            <a:r>
              <a:rPr lang="zh-CN" altLang="en-US" sz="2400" dirty="0"/>
              <a:t>，根据匹配点对计算出透视变换矩阵</a:t>
            </a:r>
            <a:r>
              <a:rPr lang="en-US" altLang="zh-CN" sz="2400" dirty="0"/>
              <a:t>H</a:t>
            </a:r>
            <a:r>
              <a:rPr lang="zh-CN" altLang="en-US" sz="2400" dirty="0"/>
              <a:t>，将目标矩形框进行透视变换，框出图像中的目标的范围。</a:t>
            </a:r>
            <a:endParaRPr lang="en-US" altLang="zh-CN" sz="2400" dirty="0"/>
          </a:p>
          <a:p>
            <a:endParaRPr lang="en-US" altLang="zh-CN" dirty="0"/>
          </a:p>
          <a:p>
            <a:r>
              <a:rPr lang="zh-CN" altLang="en-US" sz="2400" dirty="0"/>
              <a:t>这样做出来效果比较差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E547F13-800C-433E-94C4-612A0F02C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342"/>
            <a:ext cx="10515600" cy="1325563"/>
          </a:xfrm>
        </p:spPr>
        <p:txBody>
          <a:bodyPr/>
          <a:lstStyle/>
          <a:p>
            <a:r>
              <a:rPr lang="zh-CN" altLang="en-US" dirty="0"/>
              <a:t>尝试一</a:t>
            </a:r>
            <a:r>
              <a:rPr lang="zh-CN" altLang="en-US" sz="2800" dirty="0"/>
              <a:t>（特征点检测</a:t>
            </a:r>
            <a:r>
              <a:rPr lang="en-US" altLang="zh-CN" sz="2800" dirty="0"/>
              <a:t>+</a:t>
            </a:r>
            <a:r>
              <a:rPr lang="zh-CN" altLang="en-US" sz="2800" dirty="0"/>
              <a:t>特征点匹配）</a:t>
            </a:r>
            <a:r>
              <a:rPr lang="zh-CN" altLang="en-US" dirty="0"/>
              <a:t>：</a:t>
            </a:r>
          </a:p>
        </p:txBody>
      </p:sp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0E5AA690-BF0B-4E4F-A1E6-39F458919D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4279" y="2679907"/>
            <a:ext cx="7427721" cy="417809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9BC0734-CE47-4F89-8592-61B4D7414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822" y="5177058"/>
            <a:ext cx="4267796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20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849CA-FA4D-4216-835F-443CE43C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尝试二</a:t>
            </a:r>
            <a:r>
              <a:rPr lang="zh-CN" altLang="en-US" sz="2800" dirty="0"/>
              <a:t>（对尝试一的改进）</a:t>
            </a:r>
            <a:r>
              <a:rPr lang="zh-CN" altLang="en-US" dirty="0"/>
              <a:t>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39AEC2-B8F9-476D-8CD8-A138D31B9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4016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en-US" dirty="0"/>
              <a:t>分析效果不好的原因：可以发现经过透视变换后的目标矩形非常不好，我认为是因为匹配的特征点中有很多</a:t>
            </a:r>
            <a:r>
              <a:rPr lang="zh-CN" altLang="en-US" dirty="0">
                <a:highlight>
                  <a:srgbClr val="FFFF00"/>
                </a:highlight>
              </a:rPr>
              <a:t>错误匹配</a:t>
            </a:r>
            <a:r>
              <a:rPr lang="zh-CN" altLang="en-US" dirty="0"/>
              <a:t>的点，在计算透视变换矩阵</a:t>
            </a:r>
            <a:r>
              <a:rPr lang="en-US" altLang="zh-CN" dirty="0"/>
              <a:t>H</a:t>
            </a:r>
            <a:r>
              <a:rPr lang="zh-CN" altLang="en-US" dirty="0"/>
              <a:t>时由于这些错误匹配的点的存在，导致计算出来的</a:t>
            </a:r>
            <a:r>
              <a:rPr lang="en-US" altLang="zh-CN" dirty="0">
                <a:highlight>
                  <a:srgbClr val="FFFF00"/>
                </a:highlight>
              </a:rPr>
              <a:t>H</a:t>
            </a:r>
            <a:r>
              <a:rPr lang="zh-CN" altLang="en-US" dirty="0">
                <a:highlight>
                  <a:srgbClr val="FFFF00"/>
                </a:highlight>
              </a:rPr>
              <a:t>很不准确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70000"/>
              </a:lnSpc>
            </a:pPr>
            <a:r>
              <a:rPr lang="zh-CN" altLang="en-US" dirty="0"/>
              <a:t>基于这个问题，我进行了</a:t>
            </a:r>
            <a:r>
              <a:rPr lang="zh-CN" altLang="en-US" dirty="0">
                <a:highlight>
                  <a:srgbClr val="FFFF00"/>
                </a:highlight>
              </a:rPr>
              <a:t>两点改进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>
              <a:lnSpc>
                <a:spcPct val="170000"/>
              </a:lnSpc>
            </a:pPr>
            <a:r>
              <a:rPr lang="zh-CN" altLang="en-US" dirty="0"/>
              <a:t>计算透视变换矩阵</a:t>
            </a:r>
            <a:r>
              <a:rPr lang="en-US" altLang="zh-CN" dirty="0"/>
              <a:t>H</a:t>
            </a:r>
            <a:r>
              <a:rPr lang="zh-CN" altLang="en-US" dirty="0"/>
              <a:t>时，不使用全部的匹配点对，而是选出</a:t>
            </a:r>
            <a:r>
              <a:rPr lang="zh-CN" altLang="en-US" dirty="0">
                <a:highlight>
                  <a:srgbClr val="FFFF00"/>
                </a:highlight>
              </a:rPr>
              <a:t>前</a:t>
            </a:r>
            <a:r>
              <a:rPr lang="en-US" altLang="zh-CN" dirty="0">
                <a:highlight>
                  <a:srgbClr val="FFFF00"/>
                </a:highlight>
              </a:rPr>
              <a:t>k</a:t>
            </a:r>
            <a:r>
              <a:rPr lang="zh-CN" altLang="en-US" dirty="0">
                <a:highlight>
                  <a:srgbClr val="FFFF00"/>
                </a:highlight>
              </a:rPr>
              <a:t>个最匹配的点对</a:t>
            </a:r>
            <a:r>
              <a:rPr lang="zh-CN" altLang="en-US" dirty="0"/>
              <a:t>（我这里</a:t>
            </a:r>
            <a:r>
              <a:rPr lang="en-US" altLang="zh-CN" dirty="0"/>
              <a:t>k=10</a:t>
            </a:r>
            <a:r>
              <a:rPr lang="zh-CN" altLang="en-US" dirty="0"/>
              <a:t>），即只认可匹配的比较好的点对。</a:t>
            </a:r>
            <a:endParaRPr lang="en-US" altLang="zh-CN" dirty="0"/>
          </a:p>
          <a:p>
            <a:pPr lvl="1">
              <a:lnSpc>
                <a:spcPct val="170000"/>
              </a:lnSpc>
            </a:pPr>
            <a:r>
              <a:rPr lang="en-US" altLang="zh-CN" dirty="0"/>
              <a:t>cv2.findHomography</a:t>
            </a:r>
            <a:r>
              <a:rPr lang="zh-CN" altLang="en-US" dirty="0"/>
              <a:t>函数中选择基于</a:t>
            </a:r>
            <a:r>
              <a:rPr lang="en-US" altLang="zh-CN" dirty="0">
                <a:highlight>
                  <a:srgbClr val="FFFF00"/>
                </a:highlight>
              </a:rPr>
              <a:t>RANSAC</a:t>
            </a:r>
            <a:r>
              <a:rPr lang="zh-CN" altLang="en-US" dirty="0"/>
              <a:t>的鲁棒算法，可以在一定程度上消除噪声的影响。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67578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849CA-FA4D-4216-835F-443CE43C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尝试二：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39AEC2-B8F9-476D-8CD8-A138D31B9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5728"/>
            <a:ext cx="10515600" cy="4351338"/>
          </a:xfrm>
        </p:spPr>
        <p:txBody>
          <a:bodyPr/>
          <a:lstStyle/>
          <a:p>
            <a:r>
              <a:rPr lang="zh-CN" altLang="en-US" dirty="0"/>
              <a:t>进行改进后，效果有了很明显的提升。</a:t>
            </a:r>
            <a:endParaRPr lang="en-US" altLang="zh-CN" dirty="0"/>
          </a:p>
          <a:p>
            <a:r>
              <a:rPr lang="zh-CN" altLang="en-US" sz="2400" dirty="0"/>
              <a:t>问题是帧率比较低</a:t>
            </a:r>
            <a:endParaRPr lang="en-US" altLang="zh-CN" sz="2400" dirty="0"/>
          </a:p>
        </p:txBody>
      </p: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191FE4FC-2D2B-480D-A07D-7B9CAA128F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47255" y="2164080"/>
            <a:ext cx="8344746" cy="469392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AF83316-FF68-48C5-8AD3-0868F38780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3903309"/>
            <a:ext cx="4010585" cy="51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94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849CA-FA4D-4216-835F-443CE43C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尝试三</a:t>
            </a:r>
            <a:r>
              <a:rPr lang="zh-CN" altLang="en-US" sz="2800" dirty="0"/>
              <a:t>（</a:t>
            </a:r>
            <a:r>
              <a:rPr lang="en-US" altLang="zh-CN" sz="2800" dirty="0"/>
              <a:t>sift+</a:t>
            </a:r>
            <a:r>
              <a:rPr lang="zh-CN" altLang="en-US" sz="2800" dirty="0"/>
              <a:t>光流特征跟踪）</a:t>
            </a:r>
            <a:r>
              <a:rPr lang="zh-CN" altLang="en-US" dirty="0"/>
              <a:t>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39AEC2-B8F9-476D-8CD8-A138D31B9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4016"/>
            <a:ext cx="10515600" cy="4351338"/>
          </a:xfrm>
        </p:spPr>
        <p:txBody>
          <a:bodyPr>
            <a:normAutofit fontScale="92500"/>
          </a:bodyPr>
          <a:lstStyle/>
          <a:p>
            <a:pPr>
              <a:lnSpc>
                <a:spcPct val="170000"/>
              </a:lnSpc>
            </a:pPr>
            <a:r>
              <a:rPr lang="zh-CN" altLang="en-US" dirty="0"/>
              <a:t>使用特征匹配存在的一个很明显的问题就是计算量比较大，导致输出视频的帧率比较低。</a:t>
            </a:r>
            <a:endParaRPr lang="en-US" altLang="zh-CN" dirty="0"/>
          </a:p>
          <a:p>
            <a:pPr>
              <a:lnSpc>
                <a:spcPct val="170000"/>
              </a:lnSpc>
            </a:pPr>
            <a:r>
              <a:rPr lang="zh-CN" altLang="en-US" dirty="0"/>
              <a:t>根据实验要求里面提高的可以使用</a:t>
            </a:r>
            <a:r>
              <a:rPr lang="zh-CN" altLang="en-US" dirty="0">
                <a:highlight>
                  <a:srgbClr val="FFFF00"/>
                </a:highlight>
              </a:rPr>
              <a:t>光流跟踪</a:t>
            </a:r>
            <a:r>
              <a:rPr lang="zh-CN" altLang="en-US" dirty="0"/>
              <a:t>（</a:t>
            </a:r>
            <a:r>
              <a:rPr lang="en-US" altLang="zh-CN" dirty="0"/>
              <a:t>KLT</a:t>
            </a:r>
            <a:r>
              <a:rPr lang="zh-CN" altLang="en-US" dirty="0"/>
              <a:t>方法，</a:t>
            </a:r>
            <a:r>
              <a:rPr lang="en-US" altLang="zh-CN" dirty="0"/>
              <a:t>cv::</a:t>
            </a:r>
            <a:r>
              <a:rPr lang="en-US" altLang="zh-CN" dirty="0" err="1"/>
              <a:t>calcOpticalFlowPyrLK</a:t>
            </a:r>
            <a:r>
              <a:rPr lang="zh-CN" altLang="en-US" dirty="0"/>
              <a:t>）提高速度</a:t>
            </a:r>
            <a:endParaRPr lang="en-US" altLang="zh-CN" dirty="0"/>
          </a:p>
          <a:p>
            <a:pPr>
              <a:lnSpc>
                <a:spcPct val="170000"/>
              </a:lnSpc>
            </a:pPr>
            <a:r>
              <a:rPr lang="zh-CN" altLang="en-US" dirty="0"/>
              <a:t>就是把</a:t>
            </a:r>
            <a:r>
              <a:rPr lang="en-US" altLang="zh-CN" dirty="0"/>
              <a:t>sift</a:t>
            </a:r>
            <a:r>
              <a:rPr lang="zh-CN" altLang="en-US" dirty="0"/>
              <a:t>输出的特征点作为光流特征跟踪的输入，跟踪</a:t>
            </a:r>
            <a:r>
              <a:rPr lang="en-US" altLang="zh-CN" dirty="0"/>
              <a:t>sift</a:t>
            </a:r>
            <a:r>
              <a:rPr lang="zh-CN" altLang="en-US" dirty="0"/>
              <a:t>计算出来的特征点。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1308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849CA-FA4D-4216-835F-443CE43C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尝试三</a:t>
            </a:r>
            <a:r>
              <a:rPr lang="zh-CN" altLang="en-US" sz="2800" dirty="0"/>
              <a:t>（</a:t>
            </a:r>
            <a:r>
              <a:rPr lang="en-US" altLang="zh-CN" sz="2800" dirty="0"/>
              <a:t>sift+</a:t>
            </a:r>
            <a:r>
              <a:rPr lang="zh-CN" altLang="en-US" sz="2800" dirty="0"/>
              <a:t>光流特征跟踪）</a:t>
            </a:r>
            <a:r>
              <a:rPr lang="zh-CN" altLang="en-US" dirty="0"/>
              <a:t>：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2C1B5F11-5220-4CED-9254-2CF339E13BCE}"/>
              </a:ext>
            </a:extLst>
          </p:cNvPr>
          <p:cNvSpPr txBox="1">
            <a:spLocks/>
          </p:cNvSpPr>
          <p:nvPr/>
        </p:nvSpPr>
        <p:spPr>
          <a:xfrm>
            <a:off x="421640" y="1420496"/>
            <a:ext cx="3266440" cy="5234304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</a:pPr>
            <a:r>
              <a:rPr lang="zh-CN" altLang="en-US" dirty="0"/>
              <a:t>发现如果使用光流匹配的方法，物体在一定的移动范围内的话效果会比较好，但如果，</a:t>
            </a:r>
            <a:r>
              <a:rPr lang="zh-CN" altLang="en-US" dirty="0">
                <a:highlight>
                  <a:srgbClr val="FFFF00"/>
                </a:highlight>
              </a:rPr>
              <a:t>旋转角度过大，就很难正确地匹配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70000"/>
              </a:lnSpc>
            </a:pPr>
            <a:r>
              <a:rPr lang="zh-CN" altLang="en-US" dirty="0"/>
              <a:t>我认为这个问题是由于光流法（</a:t>
            </a:r>
            <a:r>
              <a:rPr lang="en-US" altLang="zh-CN" dirty="0"/>
              <a:t> cv::</a:t>
            </a:r>
            <a:r>
              <a:rPr lang="en-US" altLang="zh-CN" dirty="0" err="1"/>
              <a:t>calcOpticalFlowPyrLK</a:t>
            </a:r>
            <a:r>
              <a:rPr lang="en-US" altLang="zh-CN" dirty="0"/>
              <a:t> </a:t>
            </a:r>
            <a:r>
              <a:rPr lang="zh-CN" altLang="en-US" dirty="0"/>
              <a:t>）</a:t>
            </a:r>
            <a:r>
              <a:rPr lang="zh-CN" altLang="en-US" dirty="0">
                <a:highlight>
                  <a:srgbClr val="FFFF00"/>
                </a:highlight>
              </a:rPr>
              <a:t>只能在一定范围内跟踪点</a:t>
            </a:r>
            <a:r>
              <a:rPr lang="zh-CN" altLang="en-US" dirty="0"/>
              <a:t>，如果跟踪点前后两帧在图像中的距离</a:t>
            </a:r>
            <a:r>
              <a:rPr lang="zh-CN" altLang="en-US" dirty="0">
                <a:highlight>
                  <a:srgbClr val="FFFF00"/>
                </a:highlight>
              </a:rPr>
              <a:t>差距过大</a:t>
            </a:r>
            <a:r>
              <a:rPr lang="zh-CN" altLang="en-US" dirty="0"/>
              <a:t>，光流法就</a:t>
            </a:r>
            <a:r>
              <a:rPr lang="zh-CN" altLang="en-US" dirty="0">
                <a:highlight>
                  <a:srgbClr val="FFFF00"/>
                </a:highlight>
              </a:rPr>
              <a:t>很难正确地跟踪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3DC6B0-28F0-4D3C-9793-9ABB89837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640" y="6076841"/>
            <a:ext cx="4058216" cy="781159"/>
          </a:xfrm>
          <a:prstGeom prst="rect">
            <a:avLst/>
          </a:prstGeom>
        </p:spPr>
      </p:pic>
      <p:pic>
        <p:nvPicPr>
          <p:cNvPr id="10" name="3">
            <a:hlinkClick r:id="" action="ppaction://media"/>
            <a:extLst>
              <a:ext uri="{FF2B5EF4-FFF2-40B4-BE49-F238E27FC236}">
                <a16:creationId xmlns:a16="http://schemas.microsoft.com/office/drawing/2014/main" id="{E0F45681-B58F-463C-A9D6-EAA837DF5A9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30320" y="1420496"/>
            <a:ext cx="8152447" cy="4585648"/>
          </a:xfrm>
        </p:spPr>
      </p:pic>
    </p:spTree>
    <p:extLst>
      <p:ext uri="{BB962C8B-B14F-4D97-AF65-F5344CB8AC3E}">
        <p14:creationId xmlns:p14="http://schemas.microsoft.com/office/powerpoint/2010/main" val="429111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849CA-FA4D-4216-835F-443CE43C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尝试四</a:t>
            </a:r>
            <a:r>
              <a:rPr lang="zh-CN" altLang="en-US" sz="2800" dirty="0"/>
              <a:t>（角点检测</a:t>
            </a:r>
            <a:r>
              <a:rPr lang="en-US" altLang="zh-CN" sz="2800" dirty="0"/>
              <a:t>+</a:t>
            </a:r>
            <a:r>
              <a:rPr lang="zh-CN" altLang="en-US" sz="2800" dirty="0"/>
              <a:t>光流特征跟踪）</a:t>
            </a:r>
            <a:r>
              <a:rPr lang="zh-CN" altLang="en-US" dirty="0"/>
              <a:t>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39AEC2-B8F9-476D-8CD8-A138D31B9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" y="1253331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zh-CN" altLang="en-US" sz="2000" dirty="0"/>
              <a:t>在尝试三中，得到的视频帧率还是比较低，考虑将获取跟踪点的方法由</a:t>
            </a:r>
            <a:r>
              <a:rPr lang="en-US" altLang="zh-CN" sz="2000" dirty="0"/>
              <a:t>sift</a:t>
            </a:r>
            <a:r>
              <a:rPr lang="zh-CN" altLang="en-US" sz="2000" dirty="0"/>
              <a:t>特征检测改为</a:t>
            </a:r>
            <a:r>
              <a:rPr lang="zh-CN" altLang="en-US" sz="2000" dirty="0">
                <a:highlight>
                  <a:srgbClr val="FFFF00"/>
                </a:highlight>
              </a:rPr>
              <a:t>角点检测</a:t>
            </a:r>
            <a:r>
              <a:rPr lang="en-US" altLang="zh-CN" sz="2000" dirty="0"/>
              <a:t>cv2.goodFeaturesToTrack</a:t>
            </a:r>
            <a:r>
              <a:rPr lang="zh-CN" altLang="en-US" sz="2000" dirty="0"/>
              <a:t>，来</a:t>
            </a:r>
            <a:r>
              <a:rPr lang="zh-CN" altLang="en-US" sz="2000" dirty="0">
                <a:highlight>
                  <a:srgbClr val="FFFF00"/>
                </a:highlight>
              </a:rPr>
              <a:t>加速</a:t>
            </a:r>
            <a:r>
              <a:rPr lang="zh-CN" altLang="en-US" sz="2000" dirty="0"/>
              <a:t>计算过程。</a:t>
            </a:r>
            <a:endParaRPr lang="en-US" altLang="zh-CN" sz="2000" dirty="0"/>
          </a:p>
        </p:txBody>
      </p:sp>
      <p:pic>
        <p:nvPicPr>
          <p:cNvPr id="4" name="4">
            <a:hlinkClick r:id="" action="ppaction://media"/>
            <a:extLst>
              <a:ext uri="{FF2B5EF4-FFF2-40B4-BE49-F238E27FC236}">
                <a16:creationId xmlns:a16="http://schemas.microsoft.com/office/drawing/2014/main" id="{7B367AB9-ADB5-48B3-A749-EE548EE6E8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9574" y="2264870"/>
            <a:ext cx="8165564" cy="459313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C68A5B1-51BB-42D4-8717-AAAC4B090E45}"/>
              </a:ext>
            </a:extLst>
          </p:cNvPr>
          <p:cNvSpPr txBox="1"/>
          <p:nvPr/>
        </p:nvSpPr>
        <p:spPr>
          <a:xfrm>
            <a:off x="304800" y="2519680"/>
            <a:ext cx="3576320" cy="3784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使用角点检测后，计算速度明显加快，视频帧率</a:t>
            </a:r>
            <a:r>
              <a:rPr lang="en-US" altLang="zh-CN" dirty="0"/>
              <a:t>fps</a:t>
            </a:r>
            <a:r>
              <a:rPr lang="zh-CN" altLang="en-US" dirty="0"/>
              <a:t>达到了</a:t>
            </a:r>
            <a:r>
              <a:rPr lang="en-US" altLang="zh-CN" dirty="0"/>
              <a:t>31</a:t>
            </a:r>
            <a:r>
              <a:rPr lang="zh-CN" altLang="en-US" dirty="0"/>
              <a:t>（前面几种尝试帧率都在</a:t>
            </a:r>
            <a:r>
              <a:rPr lang="en-US" altLang="zh-CN" dirty="0"/>
              <a:t>10</a:t>
            </a:r>
            <a:r>
              <a:rPr lang="zh-CN" altLang="en-US" dirty="0"/>
              <a:t>左右）。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但是问题还是比较明显，与上一个尝试的问题一样，就是光流对点的跟踪只在</a:t>
            </a:r>
            <a:r>
              <a:rPr lang="zh-CN" altLang="en-US" dirty="0">
                <a:highlight>
                  <a:srgbClr val="FFFF00"/>
                </a:highlight>
              </a:rPr>
              <a:t>一定范围内有效</a:t>
            </a:r>
            <a:r>
              <a:rPr lang="zh-CN" altLang="en-US" dirty="0"/>
              <a:t>，移动或旋转过多效果就会非常差。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46EF6CD-DCD2-4B95-B0AE-0301A4DBE3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309129"/>
            <a:ext cx="4105848" cy="4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32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849CA-FA4D-4216-835F-443CE43C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尝试五</a:t>
            </a:r>
            <a:r>
              <a:rPr lang="zh-CN" altLang="en-US" sz="2800" dirty="0"/>
              <a:t>（对尝试四的探索性改进，</a:t>
            </a:r>
            <a:r>
              <a:rPr lang="zh-CN" altLang="en-US" sz="2800" dirty="0">
                <a:highlight>
                  <a:srgbClr val="FFFF00"/>
                </a:highlight>
              </a:rPr>
              <a:t>不具有实用性</a:t>
            </a:r>
            <a:r>
              <a:rPr lang="zh-CN" altLang="en-US" sz="2800" dirty="0"/>
              <a:t>）</a:t>
            </a:r>
            <a:r>
              <a:rPr lang="zh-CN" altLang="en-US" dirty="0"/>
              <a:t>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39AEC2-B8F9-476D-8CD8-A138D31B9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4016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en-US" dirty="0"/>
              <a:t>在尝试四中，分析出来的问题是光流跟踪每次都要从模板到当前图像进行跟踪，如果变化幅度比较到，效果就会很差，于是我考虑能否</a:t>
            </a:r>
            <a:r>
              <a:rPr lang="zh-CN" altLang="en-US" dirty="0">
                <a:highlight>
                  <a:srgbClr val="FFFF00"/>
                </a:highlight>
              </a:rPr>
              <a:t>让下一帧图像跟踪上一整图像中的角点</a:t>
            </a:r>
            <a:r>
              <a:rPr lang="zh-CN" altLang="en-US" dirty="0"/>
              <a:t>，而不是总是跟踪模板中的角点，</a:t>
            </a:r>
            <a:r>
              <a:rPr lang="zh-CN" altLang="en-US" dirty="0">
                <a:highlight>
                  <a:srgbClr val="FFFF00"/>
                </a:highlight>
              </a:rPr>
              <a:t>两帧之间的物体的变化程度一定很小</a:t>
            </a:r>
            <a:r>
              <a:rPr lang="zh-CN" altLang="en-US" dirty="0"/>
              <a:t>，可能会达到更好的效果。</a:t>
            </a:r>
            <a:endParaRPr lang="en-US" altLang="zh-CN" dirty="0"/>
          </a:p>
          <a:p>
            <a:pPr>
              <a:lnSpc>
                <a:spcPct val="170000"/>
              </a:lnSpc>
            </a:pPr>
            <a:r>
              <a:rPr lang="zh-CN" altLang="en-US" dirty="0"/>
              <a:t>但是，想到这个思路之后，我意识到这个过程有个很致命的问题就是，即使两帧之间光流跟踪的误差比较小，但是随着时间增加，</a:t>
            </a:r>
            <a:r>
              <a:rPr lang="zh-CN" altLang="en-US" dirty="0">
                <a:highlight>
                  <a:srgbClr val="FFFF00"/>
                </a:highlight>
              </a:rPr>
              <a:t>误差</a:t>
            </a:r>
            <a:r>
              <a:rPr lang="zh-CN" altLang="en-US" dirty="0"/>
              <a:t>就会</a:t>
            </a:r>
            <a:r>
              <a:rPr lang="zh-CN" altLang="en-US" dirty="0">
                <a:highlight>
                  <a:srgbClr val="FFFF00"/>
                </a:highlight>
              </a:rPr>
              <a:t>积累</a:t>
            </a:r>
            <a:r>
              <a:rPr lang="zh-CN" altLang="en-US" dirty="0"/>
              <a:t>，最后导致累计误差很大，且我没有想到怎么矫正的方法（因为当前得到的</a:t>
            </a:r>
            <a:r>
              <a:rPr lang="zh-CN" altLang="en-US" dirty="0">
                <a:highlight>
                  <a:srgbClr val="FFFF00"/>
                </a:highlight>
              </a:rPr>
              <a:t>目标框是从一开始经过多个透视变化</a:t>
            </a:r>
            <a:r>
              <a:rPr lang="zh-CN" altLang="en-US" dirty="0"/>
              <a:t>过来的），虽然如此，我还是试了试。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09744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1019</Words>
  <Application>Microsoft Office PowerPoint</Application>
  <PresentationFormat>宽屏</PresentationFormat>
  <Paragraphs>53</Paragraphs>
  <Slides>11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宋体</vt:lpstr>
      <vt:lpstr>Arial</vt:lpstr>
      <vt:lpstr>Calibri</vt:lpstr>
      <vt:lpstr>Office 主题​​</vt:lpstr>
      <vt:lpstr>实验十二 实验报告</vt:lpstr>
      <vt:lpstr>实验题目</vt:lpstr>
      <vt:lpstr>尝试一（特征点检测+特征点匹配）：</vt:lpstr>
      <vt:lpstr>尝试二（对尝试一的改进）：</vt:lpstr>
      <vt:lpstr>尝试二：</vt:lpstr>
      <vt:lpstr>尝试三（sift+光流特征跟踪）：</vt:lpstr>
      <vt:lpstr>尝试三（sift+光流特征跟踪）：</vt:lpstr>
      <vt:lpstr>尝试四（角点检测+光流特征跟踪）：</vt:lpstr>
      <vt:lpstr>尝试五（对尝试四的探索性改进，不具有实用性）：</vt:lpstr>
      <vt:lpstr>尝试五（对尝试四的探索性改进，不具有实用性）：</vt:lpstr>
      <vt:lpstr>实验总结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文浩</dc:creator>
  <cp:lastModifiedBy>张 文浩</cp:lastModifiedBy>
  <cp:revision>144</cp:revision>
  <dcterms:created xsi:type="dcterms:W3CDTF">2021-12-24T02:21:46Z</dcterms:created>
  <dcterms:modified xsi:type="dcterms:W3CDTF">2021-12-24T06:18:43Z</dcterms:modified>
</cp:coreProperties>
</file>

<file path=docProps/thumbnail.jpeg>
</file>